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5143500" cx="9144000"/>
  <p:notesSz cx="6858000" cy="9144000"/>
  <p:embeddedFontLst>
    <p:embeddedFont>
      <p:font typeface="Arial Black"/>
      <p:regular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slide" Target="slides/slide40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ArialBlack-regular.fntdata"/><Relationship Id="rId25" Type="http://schemas.openxmlformats.org/officeDocument/2006/relationships/slide" Target="slides/slide19.xml"/><Relationship Id="rId47" Type="http://schemas.openxmlformats.org/officeDocument/2006/relationships/slide" Target="slides/slide41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0b2707fce_1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</a:t>
            </a:r>
            <a:endParaRPr/>
          </a:p>
        </p:txBody>
      </p:sp>
      <p:sp>
        <p:nvSpPr>
          <p:cNvPr id="137" name="Google Shape;137;g290b2707fce_1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71d2e6a84_2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Anaice</a:t>
            </a:r>
            <a:endParaRPr/>
          </a:p>
        </p:txBody>
      </p:sp>
      <p:sp>
        <p:nvSpPr>
          <p:cNvPr id="225" name="Google Shape;225;g2c71d2e6a84_2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c71d2e6a84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c71d2e6a84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f52d4c591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f52d4c591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f52d4c5916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f52d4c5916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c71d2e6a84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c71d2e6a84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c75dd9a6f7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c75dd9a6f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IP address label assigned to each device connected to a computer network. Two purposes:  </a:t>
            </a:r>
            <a:r>
              <a:rPr lang="en" sz="1700"/>
              <a:t>Identification ( house address) Routing. (source and destination).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Netmask: Divides IP into network and host portion.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Gateway: device that serves as an access point to other networks and facilitates communication between them.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Media Access Control address identifier assigned to network interface controller </a:t>
            </a:r>
            <a:endParaRPr sz="17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71d2e6a84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c71d2e6a84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7ed93e3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c7ed93e3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that blue is HTML and orange is Python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71d2e6a84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c71d2e6a84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c7ed93e39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c7ed93e39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Note that blue is HTML and orange is Python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0b2707fce_1_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</a:t>
            </a:r>
            <a:endParaRPr/>
          </a:p>
        </p:txBody>
      </p:sp>
      <p:sp>
        <p:nvSpPr>
          <p:cNvPr id="145" name="Google Shape;145;g290b2707fce_1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75de62f6f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c75de62f6f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c75de62f6f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c75de62f6f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Francisco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7ed93e39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c7ed93e39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c75de62f6f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c75de62f6f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f52d57ac62_7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f52d57ac62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c75de62f6f_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c75de62f6f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f0a1f8743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f0a1f8743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Francisco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0a1f8743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f0a1f8743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Francisco</a:t>
            </a:r>
            <a:endParaRPr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f0a1f8743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f0a1f8743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90b270916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90b270916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0b2707fce_1_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</a:t>
            </a:r>
            <a:endParaRPr/>
          </a:p>
        </p:txBody>
      </p:sp>
      <p:sp>
        <p:nvSpPr>
          <p:cNvPr id="160" name="Google Shape;160;g290b2707fce_1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90b270916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90b270916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f52d4c5916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f52d4c5916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f52d4c5916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f52d4c5916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f52d4c5916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f52d4c5916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f52d4c5916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f52d4c5916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f52d4c5916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f52d4c5916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f52d4c5916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f52d4c5916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f52d4c5916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f52d4c5916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f52d4c5916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f52d4c5916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f52d57ac62_6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f52d57ac62_6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0b2707fce_1_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</a:t>
            </a:r>
            <a:endParaRPr/>
          </a:p>
        </p:txBody>
      </p:sp>
      <p:sp>
        <p:nvSpPr>
          <p:cNvPr id="171" name="Google Shape;171;g290b2707fce_1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f52d57ac62_6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f52d57ac62_6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f52d57ac62_6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f52d57ac62_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ec88bb45c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ec88bb45c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0b2707fce_1_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</a:t>
            </a:r>
            <a:endParaRPr/>
          </a:p>
        </p:txBody>
      </p:sp>
      <p:sp>
        <p:nvSpPr>
          <p:cNvPr id="190" name="Google Shape;190;g290b2707fce_1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71d2e6a84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c71d2e6a84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Anaice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71d2e6a84_2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Anaice</a:t>
            </a:r>
            <a:endParaRPr/>
          </a:p>
        </p:txBody>
      </p:sp>
      <p:sp>
        <p:nvSpPr>
          <p:cNvPr id="205" name="Google Shape;205;g2c71d2e6a84_2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71d2e6a84_2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Anaice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pre-existing system utilized Python Django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chose the Raspberry pi 4 to host web server to be accessed remotely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Again, pre-existing ROS2 system</a:t>
            </a:r>
            <a:endParaRPr/>
          </a:p>
        </p:txBody>
      </p:sp>
      <p:sp>
        <p:nvSpPr>
          <p:cNvPr id="214" name="Google Shape;214;g2c71d2e6a84_2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outdoor&#10;&#10;Description automatically generated" id="67" name="Google Shape;6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>
            <p:ph type="ctrTitle"/>
          </p:nvPr>
        </p:nvSpPr>
        <p:spPr>
          <a:xfrm>
            <a:off x="630936" y="1693926"/>
            <a:ext cx="6858000" cy="57607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" type="subTitle"/>
          </p:nvPr>
        </p:nvSpPr>
        <p:spPr>
          <a:xfrm>
            <a:off x="630936" y="2263140"/>
            <a:ext cx="6858000" cy="576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sz="33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0" name="Google Shape;70;p14"/>
          <p:cNvSpPr txBox="1"/>
          <p:nvPr>
            <p:ph idx="2" type="body"/>
          </p:nvPr>
        </p:nvSpPr>
        <p:spPr>
          <a:xfrm>
            <a:off x="630936" y="3079242"/>
            <a:ext cx="6858000" cy="363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628650" y="1369219"/>
            <a:ext cx="6858000" cy="3259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5"/>
          <p:cNvSpPr txBox="1"/>
          <p:nvPr>
            <p:ph type="title"/>
          </p:nvPr>
        </p:nvSpPr>
        <p:spPr>
          <a:xfrm>
            <a:off x="610362" y="342900"/>
            <a:ext cx="6364224" cy="7202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623888" y="1282304"/>
            <a:ext cx="68580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623888" y="3442097"/>
            <a:ext cx="68580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16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6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7"/>
          <p:cNvSpPr txBox="1"/>
          <p:nvPr>
            <p:ph type="title"/>
          </p:nvPr>
        </p:nvSpPr>
        <p:spPr>
          <a:xfrm>
            <a:off x="610362" y="342900"/>
            <a:ext cx="6364224" cy="7202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9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610362" y="342900"/>
            <a:ext cx="6364224" cy="7202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610362" y="1063107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2" name="Google Shape;102;p20"/>
          <p:cNvSpPr txBox="1"/>
          <p:nvPr>
            <p:ph idx="2" type="body"/>
          </p:nvPr>
        </p:nvSpPr>
        <p:spPr>
          <a:xfrm>
            <a:off x="610362" y="1681042"/>
            <a:ext cx="3868340" cy="294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3" type="body"/>
          </p:nvPr>
        </p:nvSpPr>
        <p:spPr>
          <a:xfrm>
            <a:off x="4629150" y="1063107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4" name="Google Shape;104;p20"/>
          <p:cNvSpPr txBox="1"/>
          <p:nvPr>
            <p:ph idx="4" type="body"/>
          </p:nvPr>
        </p:nvSpPr>
        <p:spPr>
          <a:xfrm>
            <a:off x="4629150" y="1681042"/>
            <a:ext cx="3887391" cy="294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0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0"/>
          <p:cNvSpPr txBox="1"/>
          <p:nvPr>
            <p:ph type="title"/>
          </p:nvPr>
        </p:nvSpPr>
        <p:spPr>
          <a:xfrm>
            <a:off x="610362" y="342900"/>
            <a:ext cx="6364224" cy="7202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2" name="Google Shape;11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1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1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1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0" name="Google Shape;120;p22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22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610362" y="342900"/>
            <a:ext cx="6364224" cy="7202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 rot="5400000">
            <a:off x="2427684" y="-429816"/>
            <a:ext cx="3259931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3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0" type="dt"/>
          </p:nvPr>
        </p:nvSpPr>
        <p:spPr>
          <a:xfrm>
            <a:off x="7297675" y="4758433"/>
            <a:ext cx="1373975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4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6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23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4787092" y="4760822"/>
            <a:ext cx="1915045" cy="19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type="title"/>
          </p:nvPr>
        </p:nvSpPr>
        <p:spPr>
          <a:xfrm>
            <a:off x="610362" y="342900"/>
            <a:ext cx="6364224" cy="7202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628650" y="1369219"/>
            <a:ext cx="6858000" cy="3259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56" name="Google Shape;56;p13"/>
          <p:cNvGrpSpPr/>
          <p:nvPr/>
        </p:nvGrpSpPr>
        <p:grpSpPr>
          <a:xfrm>
            <a:off x="-452361" y="121658"/>
            <a:ext cx="342900" cy="3533000"/>
            <a:chOff x="-603148" y="100584"/>
            <a:chExt cx="457200" cy="4710666"/>
          </a:xfrm>
        </p:grpSpPr>
        <p:sp>
          <p:nvSpPr>
            <p:cNvPr id="57" name="Google Shape;57;p13"/>
            <p:cNvSpPr/>
            <p:nvPr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782F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782F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782F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782F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782F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782F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group of circular logos&#10;&#10;Description automatically generated" id="65" name="Google Shape;6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4667033"/>
            <a:ext cx="2624333" cy="38176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16">
          <p15:clr>
            <a:srgbClr val="547EBF"/>
          </p15:clr>
        </p15:guide>
        <p15:guide id="4" pos="5544">
          <p15:clr>
            <a:srgbClr val="547EBF"/>
          </p15:clr>
        </p15:guide>
        <p15:guide id="5" orient="horz" pos="216">
          <p15:clr>
            <a:srgbClr val="547EBF"/>
          </p15:clr>
        </p15:guide>
        <p15:guide id="6" orient="horz" pos="2916">
          <p15:clr>
            <a:srgbClr val="547EBF"/>
          </p15:clr>
        </p15:guide>
        <p15:guide id="7" orient="horz" pos="1890">
          <p15:clr>
            <a:srgbClr val="9FCC3B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3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jpg"/><Relationship Id="rId4" Type="http://schemas.openxmlformats.org/officeDocument/2006/relationships/image" Target="../media/image3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ctrTitle"/>
          </p:nvPr>
        </p:nvSpPr>
        <p:spPr>
          <a:xfrm>
            <a:off x="630936" y="1693926"/>
            <a:ext cx="6858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"/>
              <a:t>Army Research Lab Web Interface</a:t>
            </a:r>
            <a:endParaRPr/>
          </a:p>
        </p:txBody>
      </p:sp>
      <p:sp>
        <p:nvSpPr>
          <p:cNvPr id="140" name="Google Shape;140;p25"/>
          <p:cNvSpPr txBox="1"/>
          <p:nvPr>
            <p:ph idx="1" type="subTitle"/>
          </p:nvPr>
        </p:nvSpPr>
        <p:spPr>
          <a:xfrm>
            <a:off x="630936" y="2263140"/>
            <a:ext cx="6858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lang="en"/>
              <a:t>Design Day</a:t>
            </a:r>
            <a:r>
              <a:rPr lang="en"/>
              <a:t> Presentation</a:t>
            </a:r>
            <a:endParaRPr/>
          </a:p>
        </p:txBody>
      </p:sp>
      <p:sp>
        <p:nvSpPr>
          <p:cNvPr id="141" name="Google Shape;141;p25"/>
          <p:cNvSpPr txBox="1"/>
          <p:nvPr>
            <p:ph idx="2" type="body"/>
          </p:nvPr>
        </p:nvSpPr>
        <p:spPr>
          <a:xfrm>
            <a:off x="630936" y="3079242"/>
            <a:ext cx="68580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"/>
              <a:t>Team 313			04/04/2024</a:t>
            </a:r>
            <a:endParaRPr/>
          </a:p>
        </p:txBody>
      </p:sp>
      <p:sp>
        <p:nvSpPr>
          <p:cNvPr id="142" name="Google Shape;14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634225" y="177651"/>
            <a:ext cx="6858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</a:pPr>
            <a:r>
              <a:rPr lang="en" sz="3000"/>
              <a:t>Budget</a:t>
            </a:r>
            <a:endParaRPr sz="3000"/>
          </a:p>
        </p:txBody>
      </p:sp>
      <p:sp>
        <p:nvSpPr>
          <p:cNvPr id="228" name="Google Shape;228;p34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Anaice Soares-Concepcion</a:t>
            </a:r>
            <a:endParaRPr/>
          </a:p>
        </p:txBody>
      </p:sp>
      <p:sp>
        <p:nvSpPr>
          <p:cNvPr id="229" name="Google Shape;229;p34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" name="Google Shape;230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525" y="837351"/>
            <a:ext cx="7146959" cy="375712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type="title"/>
          </p:nvPr>
        </p:nvSpPr>
        <p:spPr>
          <a:xfrm>
            <a:off x="623888" y="672704"/>
            <a:ext cx="6858000" cy="2139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Current Design Review</a:t>
            </a:r>
            <a:endParaRPr/>
          </a:p>
        </p:txBody>
      </p:sp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623888" y="28324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Andrew Poirier, Jose Hernandez, Francisco Malave, and Ashok Phatak</a:t>
            </a:r>
            <a:endParaRPr/>
          </a:p>
        </p:txBody>
      </p:sp>
      <p:sp>
        <p:nvSpPr>
          <p:cNvPr id="237" name="Google Shape;237;p35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473025" y="107101"/>
            <a:ext cx="6858000" cy="47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General Overview </a:t>
            </a:r>
            <a:endParaRPr sz="3000"/>
          </a:p>
        </p:txBody>
      </p:sp>
      <p:sp>
        <p:nvSpPr>
          <p:cNvPr id="243" name="Google Shape;243;p36"/>
          <p:cNvSpPr txBox="1"/>
          <p:nvPr>
            <p:ph idx="1" type="body"/>
          </p:nvPr>
        </p:nvSpPr>
        <p:spPr>
          <a:xfrm>
            <a:off x="473013" y="3140322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6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51" y="578700"/>
            <a:ext cx="7283808" cy="4050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46" name="Google Shape;246;p36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 Phatak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>
            <p:ph type="title"/>
          </p:nvPr>
        </p:nvSpPr>
        <p:spPr>
          <a:xfrm>
            <a:off x="499250" y="104977"/>
            <a:ext cx="6858000" cy="85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Webpage Contents</a:t>
            </a:r>
            <a:endParaRPr sz="3000"/>
          </a:p>
        </p:txBody>
      </p:sp>
      <p:sp>
        <p:nvSpPr>
          <p:cNvPr id="252" name="Google Shape;252;p37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37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 Phatak</a:t>
            </a:r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363" y="1131700"/>
            <a:ext cx="7149276" cy="1219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375" y="2795575"/>
            <a:ext cx="7149275" cy="133422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/>
          <p:nvPr>
            <p:ph idx="1" type="body"/>
          </p:nvPr>
        </p:nvSpPr>
        <p:spPr>
          <a:xfrm>
            <a:off x="229350" y="3161196"/>
            <a:ext cx="6858000" cy="108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Our current design format and functionality meet the minimal design requirements (helps reduce bandwidth as requested by our sponsor)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8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38"/>
          <p:cNvSpPr txBox="1"/>
          <p:nvPr>
            <p:ph type="title"/>
          </p:nvPr>
        </p:nvSpPr>
        <p:spPr>
          <a:xfrm>
            <a:off x="610362" y="3429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Landing Page Design</a:t>
            </a:r>
            <a:endParaRPr/>
          </a:p>
        </p:txBody>
      </p:sp>
      <p:pic>
        <p:nvPicPr>
          <p:cNvPr id="263" name="Google Shape;263;p38"/>
          <p:cNvPicPr preferRelativeResize="0"/>
          <p:nvPr/>
        </p:nvPicPr>
        <p:blipFill rotWithShape="1">
          <a:blip r:embed="rId3">
            <a:alphaModFix/>
          </a:blip>
          <a:srcRect b="68806" l="0" r="27156" t="0"/>
          <a:stretch/>
        </p:blipFill>
        <p:spPr>
          <a:xfrm>
            <a:off x="479900" y="1163625"/>
            <a:ext cx="7293251" cy="1876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38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 Hernandez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39"/>
          <p:cNvSpPr txBox="1"/>
          <p:nvPr>
            <p:ph type="title"/>
          </p:nvPr>
        </p:nvSpPr>
        <p:spPr>
          <a:xfrm>
            <a:off x="610362" y="3429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System Settings Page Design  </a:t>
            </a:r>
            <a:endParaRPr/>
          </a:p>
        </p:txBody>
      </p:sp>
      <p:pic>
        <p:nvPicPr>
          <p:cNvPr id="271" name="Google Shape;2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192550"/>
            <a:ext cx="6800136" cy="2002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2" name="Google Shape;272;p39"/>
          <p:cNvSpPr txBox="1"/>
          <p:nvPr/>
        </p:nvSpPr>
        <p:spPr>
          <a:xfrm>
            <a:off x="192625" y="3271725"/>
            <a:ext cx="721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Controls certain aspects of the Raspberry Pi hardware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Displays MAC Address 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73" name="Google Shape;273;p39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 Hernandez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0"/>
          <p:cNvSpPr txBox="1"/>
          <p:nvPr>
            <p:ph type="title"/>
          </p:nvPr>
        </p:nvSpPr>
        <p:spPr>
          <a:xfrm>
            <a:off x="610362" y="3429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Download Files Page Design</a:t>
            </a:r>
            <a:endParaRPr/>
          </a:p>
        </p:txBody>
      </p:sp>
      <p:sp>
        <p:nvSpPr>
          <p:cNvPr id="280" name="Google Shape;280;p40"/>
          <p:cNvSpPr txBox="1"/>
          <p:nvPr>
            <p:ph idx="1" type="body"/>
          </p:nvPr>
        </p:nvSpPr>
        <p:spPr>
          <a:xfrm>
            <a:off x="762750" y="2847975"/>
            <a:ext cx="6555300" cy="15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Download files page has also been completed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Comes with a drop down menu to select folder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Web page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allows user to download output files (.KEEP extension) from several different folders within main output folder located on the Pi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40"/>
          <p:cNvPicPr preferRelativeResize="0"/>
          <p:nvPr/>
        </p:nvPicPr>
        <p:blipFill rotWithShape="1">
          <a:blip r:embed="rId3">
            <a:alphaModFix/>
          </a:blip>
          <a:srcRect b="79313" l="0" r="0" t="0"/>
          <a:stretch/>
        </p:blipFill>
        <p:spPr>
          <a:xfrm>
            <a:off x="610350" y="1201725"/>
            <a:ext cx="6768134" cy="15783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2" name="Google Shape;282;p40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 Hernandez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41"/>
          <p:cNvSpPr txBox="1"/>
          <p:nvPr>
            <p:ph type="title"/>
          </p:nvPr>
        </p:nvSpPr>
        <p:spPr>
          <a:xfrm>
            <a:off x="610362" y="381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Download Files Pseudocode</a:t>
            </a:r>
            <a:endParaRPr/>
          </a:p>
        </p:txBody>
      </p:sp>
      <p:sp>
        <p:nvSpPr>
          <p:cNvPr id="289" name="Google Shape;289;p41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Poirier</a:t>
            </a:r>
            <a:endParaRPr/>
          </a:p>
        </p:txBody>
      </p:sp>
      <p:sp>
        <p:nvSpPr>
          <p:cNvPr id="290" name="Google Shape;290;p41"/>
          <p:cNvSpPr txBox="1"/>
          <p:nvPr/>
        </p:nvSpPr>
        <p:spPr>
          <a:xfrm>
            <a:off x="6027775" y="1002575"/>
            <a:ext cx="1675500" cy="16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* </a:t>
            </a:r>
            <a:r>
              <a:rPr lang="en">
                <a:solidFill>
                  <a:schemeClr val="dk1"/>
                </a:solidFill>
              </a:rPr>
              <a:t>Note that boxes that are blue represent HTML operations and boxes that are orange represent python operations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50" y="842150"/>
            <a:ext cx="5417416" cy="37870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42"/>
          <p:cNvSpPr txBox="1"/>
          <p:nvPr>
            <p:ph type="title"/>
          </p:nvPr>
        </p:nvSpPr>
        <p:spPr>
          <a:xfrm>
            <a:off x="610362" y="3429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Software Settings Page Design</a:t>
            </a:r>
            <a:endParaRPr/>
          </a:p>
        </p:txBody>
      </p:sp>
      <p:sp>
        <p:nvSpPr>
          <p:cNvPr id="298" name="Google Shape;298;p42"/>
          <p:cNvSpPr txBox="1"/>
          <p:nvPr>
            <p:ph idx="1" type="body"/>
          </p:nvPr>
        </p:nvSpPr>
        <p:spPr>
          <a:xfrm>
            <a:off x="610350" y="1291800"/>
            <a:ext cx="4066500" cy="326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Web page allows the user to save software settings changes to the configure.yaml file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Complete with a ‘save changes’ button to allow user to write changes to the configure.yaml file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Fields include software settings data such as device ID, data output clock rate, etc.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850" y="779400"/>
            <a:ext cx="3473151" cy="391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0" name="Google Shape;300;p42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Poirier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43"/>
          <p:cNvSpPr txBox="1"/>
          <p:nvPr>
            <p:ph type="title"/>
          </p:nvPr>
        </p:nvSpPr>
        <p:spPr>
          <a:xfrm>
            <a:off x="229349" y="-38100"/>
            <a:ext cx="68190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Software Settings Pseudocode</a:t>
            </a:r>
            <a:endParaRPr/>
          </a:p>
        </p:txBody>
      </p:sp>
      <p:sp>
        <p:nvSpPr>
          <p:cNvPr id="307" name="Google Shape;307;p43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Poirier</a:t>
            </a:r>
            <a:endParaRPr/>
          </a:p>
        </p:txBody>
      </p:sp>
      <p:sp>
        <p:nvSpPr>
          <p:cNvPr id="308" name="Google Shape;308;p43"/>
          <p:cNvSpPr txBox="1"/>
          <p:nvPr/>
        </p:nvSpPr>
        <p:spPr>
          <a:xfrm>
            <a:off x="229350" y="4189575"/>
            <a:ext cx="6548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*</a:t>
            </a:r>
            <a:r>
              <a:rPr lang="en" sz="1200">
                <a:solidFill>
                  <a:schemeClr val="dk1"/>
                </a:solidFill>
              </a:rPr>
              <a:t>Note that boxes that are blue represent HTML operations and boxes that are orange represent python operations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50" y="758400"/>
            <a:ext cx="7130308" cy="3431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633237" y="201975"/>
            <a:ext cx="63642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"/>
              <a:t>Team Introductions</a:t>
            </a:r>
            <a:endParaRPr/>
          </a:p>
        </p:txBody>
      </p:sp>
      <p:sp>
        <p:nvSpPr>
          <p:cNvPr id="148" name="Google Shape;148;p26"/>
          <p:cNvSpPr txBox="1"/>
          <p:nvPr>
            <p:ph idx="11" type="ftr"/>
          </p:nvPr>
        </p:nvSpPr>
        <p:spPr>
          <a:xfrm>
            <a:off x="6045767" y="48051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 Young</a:t>
            </a:r>
            <a:endParaRPr/>
          </a:p>
        </p:txBody>
      </p:sp>
      <p:sp>
        <p:nvSpPr>
          <p:cNvPr id="149" name="Google Shape;149;p26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26"/>
          <p:cNvSpPr txBox="1"/>
          <p:nvPr/>
        </p:nvSpPr>
        <p:spPr>
          <a:xfrm>
            <a:off x="344401" y="3429075"/>
            <a:ext cx="16383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Yosuf Young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</a:t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6203061" y="3429080"/>
            <a:ext cx="1143136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 Hernandez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 Electrical Engineer</a:t>
            </a:r>
            <a:endParaRPr sz="1100"/>
          </a:p>
        </p:txBody>
      </p:sp>
      <p:sp>
        <p:nvSpPr>
          <p:cNvPr id="152" name="Google Shape;152;p26"/>
          <p:cNvSpPr txBox="1"/>
          <p:nvPr/>
        </p:nvSpPr>
        <p:spPr>
          <a:xfrm>
            <a:off x="2443428" y="3429080"/>
            <a:ext cx="1225796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Andrew Poirier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 Computer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 sz="1100"/>
          </a:p>
        </p:txBody>
      </p:sp>
      <p:sp>
        <p:nvSpPr>
          <p:cNvPr id="153" name="Google Shape;153;p26"/>
          <p:cNvSpPr txBox="1"/>
          <p:nvPr/>
        </p:nvSpPr>
        <p:spPr>
          <a:xfrm>
            <a:off x="4069081" y="3429080"/>
            <a:ext cx="16383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Anaice Soares-Concepcion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Facilitator &amp; Financial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</a:t>
            </a:r>
            <a:endParaRPr sz="1100"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752" y="1150474"/>
            <a:ext cx="1460826" cy="21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963" y="1150475"/>
            <a:ext cx="1518713" cy="2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400" y="1150484"/>
            <a:ext cx="1743173" cy="227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5275" y="1150475"/>
            <a:ext cx="1460826" cy="2191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idx="1" type="body"/>
          </p:nvPr>
        </p:nvSpPr>
        <p:spPr>
          <a:xfrm>
            <a:off x="170675" y="1167275"/>
            <a:ext cx="3284100" cy="33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purpose of the status and commands page is to provide remote access to certain drone features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Flight state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Mode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Simulation vs. Real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State of robot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Heartbeat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4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44"/>
          <p:cNvSpPr txBox="1"/>
          <p:nvPr>
            <p:ph type="title"/>
          </p:nvPr>
        </p:nvSpPr>
        <p:spPr>
          <a:xfrm>
            <a:off x="610362" y="2667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Status and Commands Page Design</a:t>
            </a:r>
            <a:endParaRPr/>
          </a:p>
        </p:txBody>
      </p:sp>
      <p:sp>
        <p:nvSpPr>
          <p:cNvPr id="317" name="Google Shape;317;p44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Poirier</a:t>
            </a:r>
            <a:endParaRPr/>
          </a:p>
        </p:txBody>
      </p:sp>
      <p:pic>
        <p:nvPicPr>
          <p:cNvPr id="318" name="Google Shape;3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175" y="987000"/>
            <a:ext cx="4920285" cy="36074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45"/>
          <p:cNvSpPr txBox="1"/>
          <p:nvPr>
            <p:ph type="title"/>
          </p:nvPr>
        </p:nvSpPr>
        <p:spPr>
          <a:xfrm>
            <a:off x="610362" y="2976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Sensor Readings Page Design</a:t>
            </a:r>
            <a:endParaRPr/>
          </a:p>
        </p:txBody>
      </p:sp>
      <p:sp>
        <p:nvSpPr>
          <p:cNvPr id="325" name="Google Shape;325;p45"/>
          <p:cNvSpPr txBox="1"/>
          <p:nvPr/>
        </p:nvSpPr>
        <p:spPr>
          <a:xfrm>
            <a:off x="213725" y="1112625"/>
            <a:ext cx="37581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The sensor reading nodes have been successfully configured for retrieval and display within Django</a:t>
            </a:r>
            <a:endParaRPr sz="21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Temperature</a:t>
            </a:r>
            <a:r>
              <a:rPr lang="en" sz="1800">
                <a:solidFill>
                  <a:schemeClr val="dk1"/>
                </a:solidFill>
              </a:rPr>
              <a:t> reading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Mono</a:t>
            </a:r>
            <a:r>
              <a:rPr lang="en" sz="1800">
                <a:solidFill>
                  <a:schemeClr val="dk1"/>
                </a:solidFill>
              </a:rPr>
              <a:t>pulse</a:t>
            </a:r>
            <a:r>
              <a:rPr lang="en" sz="1800">
                <a:solidFill>
                  <a:schemeClr val="dk1"/>
                </a:solidFill>
              </a:rPr>
              <a:t> reading 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Workflow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Pose </a:t>
            </a:r>
            <a:r>
              <a:rPr lang="en" sz="1800">
                <a:solidFill>
                  <a:schemeClr val="dk1"/>
                </a:solidFill>
              </a:rPr>
              <a:t>estimate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6" name="Google Shape;326;p45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Francisco Malave</a:t>
            </a:r>
            <a:endParaRPr/>
          </a:p>
        </p:txBody>
      </p:sp>
      <p:pic>
        <p:nvPicPr>
          <p:cNvPr id="327" name="Google Shape;327;p45"/>
          <p:cNvPicPr preferRelativeResize="0"/>
          <p:nvPr/>
        </p:nvPicPr>
        <p:blipFill rotWithShape="1">
          <a:blip r:embed="rId3">
            <a:alphaModFix/>
          </a:blip>
          <a:srcRect b="0" l="1060" r="14757" t="0"/>
          <a:stretch/>
        </p:blipFill>
        <p:spPr>
          <a:xfrm>
            <a:off x="4352575" y="1152975"/>
            <a:ext cx="4448524" cy="34588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46"/>
          <p:cNvSpPr txBox="1"/>
          <p:nvPr>
            <p:ph type="title"/>
          </p:nvPr>
        </p:nvSpPr>
        <p:spPr>
          <a:xfrm>
            <a:off x="610362" y="3429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Sensor Readings Pseudocode</a:t>
            </a:r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110" y="1540088"/>
            <a:ext cx="6989825" cy="2627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p46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Francisco Malave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p47"/>
          <p:cNvSpPr txBox="1"/>
          <p:nvPr>
            <p:ph type="title"/>
          </p:nvPr>
        </p:nvSpPr>
        <p:spPr>
          <a:xfrm>
            <a:off x="610362" y="1143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Final Design Functions</a:t>
            </a:r>
            <a:endParaRPr/>
          </a:p>
        </p:txBody>
      </p:sp>
      <p:sp>
        <p:nvSpPr>
          <p:cNvPr id="342" name="Google Shape;342;p47"/>
          <p:cNvSpPr txBox="1"/>
          <p:nvPr>
            <p:ph idx="1" type="body"/>
          </p:nvPr>
        </p:nvSpPr>
        <p:spPr>
          <a:xfrm>
            <a:off x="424050" y="991400"/>
            <a:ext cx="6736800" cy="33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ROS2 instantiates prior to launch of Django program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ROS2, Roslibpy, IP config, handled via Django asynchronously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ROS2 has Roslibpy translations for: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Temperature_reading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Workflow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Pose_estimate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Ground_station commands,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Agent_status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Monopulse_reading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7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 Phatak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48"/>
          <p:cNvSpPr txBox="1"/>
          <p:nvPr>
            <p:ph type="title"/>
          </p:nvPr>
        </p:nvSpPr>
        <p:spPr>
          <a:xfrm>
            <a:off x="610362" y="1143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Final Design Functions cont.</a:t>
            </a:r>
            <a:endParaRPr/>
          </a:p>
        </p:txBody>
      </p:sp>
      <p:sp>
        <p:nvSpPr>
          <p:cNvPr id="350" name="Google Shape;350;p48"/>
          <p:cNvSpPr txBox="1"/>
          <p:nvPr>
            <p:ph idx="1" type="body"/>
          </p:nvPr>
        </p:nvSpPr>
        <p:spPr>
          <a:xfrm>
            <a:off x="424050" y="1143800"/>
            <a:ext cx="6736800" cy="33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Event handling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jQuery AJAX script for OS related ROS-2 operations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CSRF exemptions for development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Roslibpy library “translates” ROS-2 data to python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8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 Phatak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49"/>
          <p:cNvSpPr txBox="1"/>
          <p:nvPr>
            <p:ph type="title"/>
          </p:nvPr>
        </p:nvSpPr>
        <p:spPr>
          <a:xfrm>
            <a:off x="610362" y="3429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Current issues of the Design</a:t>
            </a:r>
            <a:endParaRPr/>
          </a:p>
        </p:txBody>
      </p:sp>
      <p:sp>
        <p:nvSpPr>
          <p:cNvPr id="358" name="Google Shape;358;p49"/>
          <p:cNvSpPr txBox="1"/>
          <p:nvPr>
            <p:ph idx="1" type="body"/>
          </p:nvPr>
        </p:nvSpPr>
        <p:spPr>
          <a:xfrm>
            <a:off x="551675" y="1319675"/>
            <a:ext cx="6196500" cy="33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Terminating Ros2 without a ‘pipe/thread’ implemented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Initial node connections sometimes yield an empty string or value</a:t>
            </a:r>
            <a:endParaRPr/>
          </a:p>
        </p:txBody>
      </p:sp>
      <p:sp>
        <p:nvSpPr>
          <p:cNvPr id="359" name="Google Shape;359;p49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Ashok Phatak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0"/>
          <p:cNvSpPr txBox="1"/>
          <p:nvPr>
            <p:ph type="title"/>
          </p:nvPr>
        </p:nvSpPr>
        <p:spPr>
          <a:xfrm>
            <a:off x="342900" y="1344450"/>
            <a:ext cx="7381800" cy="1010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Testing and Validation</a:t>
            </a:r>
            <a:endParaRPr/>
          </a:p>
        </p:txBody>
      </p:sp>
      <p:sp>
        <p:nvSpPr>
          <p:cNvPr id="365" name="Google Shape;365;p50"/>
          <p:cNvSpPr txBox="1"/>
          <p:nvPr>
            <p:ph idx="1" type="body"/>
          </p:nvPr>
        </p:nvSpPr>
        <p:spPr>
          <a:xfrm>
            <a:off x="623888" y="23752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Francisco Malave</a:t>
            </a:r>
            <a:endParaRPr/>
          </a:p>
        </p:txBody>
      </p:sp>
      <p:sp>
        <p:nvSpPr>
          <p:cNvPr id="366" name="Google Shape;366;p50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1"/>
          <p:cNvSpPr txBox="1"/>
          <p:nvPr>
            <p:ph type="title"/>
          </p:nvPr>
        </p:nvSpPr>
        <p:spPr>
          <a:xfrm>
            <a:off x="610362" y="172775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Procedure</a:t>
            </a:r>
            <a:endParaRPr/>
          </a:p>
        </p:txBody>
      </p:sp>
      <p:sp>
        <p:nvSpPr>
          <p:cNvPr id="372" name="Google Shape;372;p51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51"/>
          <p:cNvSpPr txBox="1"/>
          <p:nvPr/>
        </p:nvSpPr>
        <p:spPr>
          <a:xfrm>
            <a:off x="2154150" y="1063200"/>
            <a:ext cx="327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Validate Initial Image File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374" name="Google Shape;374;p51"/>
          <p:cNvSpPr/>
          <p:nvPr/>
        </p:nvSpPr>
        <p:spPr>
          <a:xfrm>
            <a:off x="3570000" y="1571100"/>
            <a:ext cx="444900" cy="653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51"/>
          <p:cNvSpPr txBox="1"/>
          <p:nvPr/>
        </p:nvSpPr>
        <p:spPr>
          <a:xfrm>
            <a:off x="2437800" y="2167000"/>
            <a:ext cx="3130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Write and Modify Code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376" name="Google Shape;376;p51"/>
          <p:cNvSpPr txBox="1"/>
          <p:nvPr/>
        </p:nvSpPr>
        <p:spPr>
          <a:xfrm>
            <a:off x="4461300" y="3088275"/>
            <a:ext cx="281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Trial and Error Testing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377" name="Google Shape;377;p51"/>
          <p:cNvSpPr txBox="1"/>
          <p:nvPr/>
        </p:nvSpPr>
        <p:spPr>
          <a:xfrm>
            <a:off x="2083650" y="4121250"/>
            <a:ext cx="383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Validate with Dummy Values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378" name="Google Shape;378;p51"/>
          <p:cNvSpPr txBox="1"/>
          <p:nvPr/>
        </p:nvSpPr>
        <p:spPr>
          <a:xfrm>
            <a:off x="170150" y="3088275"/>
            <a:ext cx="281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Send to our Sponsor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379" name="Google Shape;379;p51"/>
          <p:cNvSpPr/>
          <p:nvPr/>
        </p:nvSpPr>
        <p:spPr>
          <a:xfrm rot="5400000">
            <a:off x="5731550" y="2277600"/>
            <a:ext cx="837300" cy="7845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51"/>
          <p:cNvSpPr/>
          <p:nvPr/>
        </p:nvSpPr>
        <p:spPr>
          <a:xfrm rot="10800000">
            <a:off x="5582950" y="3713550"/>
            <a:ext cx="837300" cy="7845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51"/>
          <p:cNvSpPr/>
          <p:nvPr/>
        </p:nvSpPr>
        <p:spPr>
          <a:xfrm rot="-5400000">
            <a:off x="1089300" y="3622575"/>
            <a:ext cx="837300" cy="7845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51"/>
          <p:cNvSpPr/>
          <p:nvPr/>
        </p:nvSpPr>
        <p:spPr>
          <a:xfrm>
            <a:off x="1228600" y="2251200"/>
            <a:ext cx="837300" cy="7845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1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Francisco Malave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2"/>
          <p:cNvSpPr txBox="1"/>
          <p:nvPr>
            <p:ph type="title"/>
          </p:nvPr>
        </p:nvSpPr>
        <p:spPr>
          <a:xfrm>
            <a:off x="623888" y="520304"/>
            <a:ext cx="6858000" cy="2139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389" name="Google Shape;389;p52"/>
          <p:cNvSpPr txBox="1"/>
          <p:nvPr>
            <p:ph idx="1" type="body"/>
          </p:nvPr>
        </p:nvSpPr>
        <p:spPr>
          <a:xfrm>
            <a:off x="623888" y="26800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Yosuf Young</a:t>
            </a:r>
            <a:endParaRPr/>
          </a:p>
        </p:txBody>
      </p:sp>
      <p:sp>
        <p:nvSpPr>
          <p:cNvPr id="390" name="Google Shape;390;p52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3"/>
          <p:cNvSpPr txBox="1"/>
          <p:nvPr>
            <p:ph type="title"/>
          </p:nvPr>
        </p:nvSpPr>
        <p:spPr>
          <a:xfrm>
            <a:off x="610362" y="190500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396" name="Google Shape;396;p53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53"/>
          <p:cNvSpPr txBox="1"/>
          <p:nvPr/>
        </p:nvSpPr>
        <p:spPr>
          <a:xfrm>
            <a:off x="610350" y="1047075"/>
            <a:ext cx="66123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What we have learned:</a:t>
            </a:r>
            <a:endParaRPr sz="21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How to create a user-</a:t>
            </a:r>
            <a:r>
              <a:rPr lang="en" sz="1800">
                <a:solidFill>
                  <a:schemeClr val="dk1"/>
                </a:solidFill>
              </a:rPr>
              <a:t>friendly</a:t>
            </a:r>
            <a:r>
              <a:rPr lang="en" sz="1800">
                <a:solidFill>
                  <a:schemeClr val="dk1"/>
                </a:solidFill>
              </a:rPr>
              <a:t> interface design with HTML and Java/CSS with Raspberry Pi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Asynchronous and real-time data handling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Integrating ROS2 with Django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Debugging python code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Developed strong</a:t>
            </a:r>
            <a:r>
              <a:rPr lang="en" sz="1800">
                <a:solidFill>
                  <a:schemeClr val="dk1"/>
                </a:solidFill>
              </a:rPr>
              <a:t> communication skills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Better time management skills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98" name="Google Shape;398;p53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 Young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610362" y="342900"/>
            <a:ext cx="6364224" cy="7202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"/>
              <a:t>Team Introductions</a:t>
            </a:r>
            <a:endParaRPr/>
          </a:p>
        </p:txBody>
      </p:sp>
      <p:sp>
        <p:nvSpPr>
          <p:cNvPr id="163" name="Google Shape;163;p27"/>
          <p:cNvSpPr txBox="1"/>
          <p:nvPr>
            <p:ph idx="11" type="ftr"/>
          </p:nvPr>
        </p:nvSpPr>
        <p:spPr>
          <a:xfrm>
            <a:off x="60062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Yosuf Young</a:t>
            </a:r>
            <a:endParaRPr/>
          </a:p>
        </p:txBody>
      </p:sp>
      <p:sp>
        <p:nvSpPr>
          <p:cNvPr id="164" name="Google Shape;164;p27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27"/>
          <p:cNvSpPr txBox="1"/>
          <p:nvPr/>
        </p:nvSpPr>
        <p:spPr>
          <a:xfrm>
            <a:off x="2443428" y="3429080"/>
            <a:ext cx="1644777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Ashok Phatak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Electrical Engineering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Engineer</a:t>
            </a:r>
            <a:endParaRPr sz="1100"/>
          </a:p>
        </p:txBody>
      </p:sp>
      <p:sp>
        <p:nvSpPr>
          <p:cNvPr id="166" name="Google Shape;166;p27"/>
          <p:cNvSpPr txBox="1"/>
          <p:nvPr/>
        </p:nvSpPr>
        <p:spPr>
          <a:xfrm>
            <a:off x="4297680" y="3429080"/>
            <a:ext cx="1701715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Francisco Malave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Engineering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Engineer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b="0" l="0" r="0" t="11738"/>
          <a:stretch/>
        </p:blipFill>
        <p:spPr>
          <a:xfrm>
            <a:off x="4088200" y="1399150"/>
            <a:ext cx="1770300" cy="195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0450" y="1399150"/>
            <a:ext cx="1834623" cy="195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 txBox="1"/>
          <p:nvPr>
            <p:ph type="title"/>
          </p:nvPr>
        </p:nvSpPr>
        <p:spPr>
          <a:xfrm>
            <a:off x="564800" y="1444352"/>
            <a:ext cx="6858000" cy="112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404" name="Google Shape;404;p54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5"/>
          <p:cNvSpPr txBox="1"/>
          <p:nvPr>
            <p:ph type="title"/>
          </p:nvPr>
        </p:nvSpPr>
        <p:spPr>
          <a:xfrm>
            <a:off x="99075" y="34550"/>
            <a:ext cx="3147300" cy="132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Status and commands </a:t>
            </a:r>
            <a:r>
              <a:rPr lang="en" sz="3000"/>
              <a:t>views</a:t>
            </a:r>
            <a:r>
              <a:rPr lang="en" sz="3000"/>
              <a:t>.py</a:t>
            </a:r>
            <a:endParaRPr sz="3000"/>
          </a:p>
        </p:txBody>
      </p:sp>
      <p:sp>
        <p:nvSpPr>
          <p:cNvPr id="410" name="Google Shape;410;p55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1" name="Google Shape;4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400" y="34538"/>
            <a:ext cx="5574574" cy="464547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6"/>
          <p:cNvSpPr txBox="1"/>
          <p:nvPr>
            <p:ph idx="1" type="body"/>
          </p:nvPr>
        </p:nvSpPr>
        <p:spPr>
          <a:xfrm>
            <a:off x="623888" y="34420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This hoe also wrong</a:t>
            </a:r>
            <a:endParaRPr/>
          </a:p>
        </p:txBody>
      </p:sp>
      <p:sp>
        <p:nvSpPr>
          <p:cNvPr id="417" name="Google Shape;417;p56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8" name="Google Shape;4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25" y="1066688"/>
            <a:ext cx="7038975" cy="19812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9" name="Google Shape;419;p56"/>
          <p:cNvSpPr txBox="1"/>
          <p:nvPr/>
        </p:nvSpPr>
        <p:spPr>
          <a:xfrm>
            <a:off x="216500" y="72175"/>
            <a:ext cx="6441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Status and commands urls.py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7"/>
          <p:cNvSpPr txBox="1"/>
          <p:nvPr>
            <p:ph type="title"/>
          </p:nvPr>
        </p:nvSpPr>
        <p:spPr>
          <a:xfrm>
            <a:off x="623900" y="146077"/>
            <a:ext cx="6858000" cy="69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System Settings urls.py</a:t>
            </a:r>
            <a:endParaRPr sz="3000"/>
          </a:p>
        </p:txBody>
      </p:sp>
      <p:sp>
        <p:nvSpPr>
          <p:cNvPr id="425" name="Google Shape;425;p57"/>
          <p:cNvSpPr txBox="1"/>
          <p:nvPr>
            <p:ph idx="1" type="body"/>
          </p:nvPr>
        </p:nvSpPr>
        <p:spPr>
          <a:xfrm>
            <a:off x="623888" y="34420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7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7" name="Google Shape;42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900" y="1146852"/>
            <a:ext cx="6419850" cy="17526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8"/>
          <p:cNvSpPr txBox="1"/>
          <p:nvPr>
            <p:ph type="title"/>
          </p:nvPr>
        </p:nvSpPr>
        <p:spPr>
          <a:xfrm>
            <a:off x="131850" y="-214723"/>
            <a:ext cx="6858000" cy="64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Software Settings views.py</a:t>
            </a:r>
            <a:endParaRPr sz="3000"/>
          </a:p>
        </p:txBody>
      </p:sp>
      <p:sp>
        <p:nvSpPr>
          <p:cNvPr id="433" name="Google Shape;433;p58"/>
          <p:cNvSpPr txBox="1"/>
          <p:nvPr>
            <p:ph idx="1" type="body"/>
          </p:nvPr>
        </p:nvSpPr>
        <p:spPr>
          <a:xfrm>
            <a:off x="623888" y="34420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8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5" name="Google Shape;43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125" y="430275"/>
            <a:ext cx="5796075" cy="423607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9"/>
          <p:cNvSpPr txBox="1"/>
          <p:nvPr>
            <p:ph type="title"/>
          </p:nvPr>
        </p:nvSpPr>
        <p:spPr>
          <a:xfrm>
            <a:off x="131850" y="-214723"/>
            <a:ext cx="6858000" cy="64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Software Settings views.py</a:t>
            </a:r>
            <a:endParaRPr sz="3000"/>
          </a:p>
        </p:txBody>
      </p:sp>
      <p:sp>
        <p:nvSpPr>
          <p:cNvPr id="441" name="Google Shape;441;p59"/>
          <p:cNvSpPr txBox="1"/>
          <p:nvPr>
            <p:ph idx="1" type="body"/>
          </p:nvPr>
        </p:nvSpPr>
        <p:spPr>
          <a:xfrm>
            <a:off x="623888" y="34420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9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3" name="Google Shape;44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6775"/>
            <a:ext cx="6898999" cy="203525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0"/>
          <p:cNvSpPr txBox="1"/>
          <p:nvPr>
            <p:ph type="title"/>
          </p:nvPr>
        </p:nvSpPr>
        <p:spPr>
          <a:xfrm>
            <a:off x="342900" y="92553"/>
            <a:ext cx="6858000" cy="500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Sensor Readings urls.py</a:t>
            </a:r>
            <a:endParaRPr sz="3000"/>
          </a:p>
        </p:txBody>
      </p:sp>
      <p:sp>
        <p:nvSpPr>
          <p:cNvPr id="449" name="Google Shape;449;p60"/>
          <p:cNvSpPr txBox="1"/>
          <p:nvPr>
            <p:ph idx="1" type="body"/>
          </p:nvPr>
        </p:nvSpPr>
        <p:spPr>
          <a:xfrm>
            <a:off x="623888" y="34420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0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1" name="Google Shape;45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673475"/>
            <a:ext cx="6332799" cy="29235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 txBox="1"/>
          <p:nvPr>
            <p:ph type="title"/>
          </p:nvPr>
        </p:nvSpPr>
        <p:spPr>
          <a:xfrm>
            <a:off x="342900" y="3"/>
            <a:ext cx="6858000" cy="500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Sensor Readings views.py</a:t>
            </a:r>
            <a:endParaRPr sz="3000"/>
          </a:p>
        </p:txBody>
      </p:sp>
      <p:sp>
        <p:nvSpPr>
          <p:cNvPr id="457" name="Google Shape;457;p61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8" name="Google Shape;458;p61"/>
          <p:cNvPicPr preferRelativeResize="0"/>
          <p:nvPr/>
        </p:nvPicPr>
        <p:blipFill rotWithShape="1">
          <a:blip r:embed="rId3">
            <a:alphaModFix/>
          </a:blip>
          <a:srcRect b="3059" l="0" r="0" t="-3060"/>
          <a:stretch/>
        </p:blipFill>
        <p:spPr>
          <a:xfrm>
            <a:off x="1792550" y="435800"/>
            <a:ext cx="3664625" cy="415442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2"/>
          <p:cNvSpPr txBox="1"/>
          <p:nvPr>
            <p:ph type="title"/>
          </p:nvPr>
        </p:nvSpPr>
        <p:spPr>
          <a:xfrm>
            <a:off x="342900" y="3"/>
            <a:ext cx="6858000" cy="500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Sensor Readings views.py</a:t>
            </a:r>
            <a:endParaRPr sz="3000"/>
          </a:p>
        </p:txBody>
      </p:sp>
      <p:sp>
        <p:nvSpPr>
          <p:cNvPr id="464" name="Google Shape;464;p62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5" name="Google Shape;46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25" y="783225"/>
            <a:ext cx="7496024" cy="269375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1" name="Google Shape;47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750" y="218225"/>
            <a:ext cx="5446175" cy="44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3"/>
          <p:cNvSpPr txBox="1"/>
          <p:nvPr>
            <p:ph type="title"/>
          </p:nvPr>
        </p:nvSpPr>
        <p:spPr>
          <a:xfrm>
            <a:off x="342900" y="1921200"/>
            <a:ext cx="1678500" cy="130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House of Quality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idx="11" type="ftr"/>
          </p:nvPr>
        </p:nvSpPr>
        <p:spPr>
          <a:xfrm>
            <a:off x="60062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Yosuf Young</a:t>
            </a:r>
            <a:endParaRPr/>
          </a:p>
        </p:txBody>
      </p:sp>
      <p:sp>
        <p:nvSpPr>
          <p:cNvPr id="174" name="Google Shape;174;p28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8"/>
          <p:cNvSpPr txBox="1"/>
          <p:nvPr>
            <p:ph type="title"/>
          </p:nvPr>
        </p:nvSpPr>
        <p:spPr>
          <a:xfrm>
            <a:off x="575112" y="166775"/>
            <a:ext cx="63642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"/>
              <a:t>Sponsor and Advisors</a:t>
            </a:r>
            <a:endParaRPr/>
          </a:p>
        </p:txBody>
      </p:sp>
      <p:sp>
        <p:nvSpPr>
          <p:cNvPr id="176" name="Google Shape;176;p28"/>
          <p:cNvSpPr txBox="1"/>
          <p:nvPr/>
        </p:nvSpPr>
        <p:spPr>
          <a:xfrm>
            <a:off x="1325813" y="3354800"/>
            <a:ext cx="1899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Mentor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Humann, Ph.D.</a:t>
            </a:r>
            <a:endParaRPr sz="1100"/>
          </a:p>
        </p:txBody>
      </p:sp>
      <p:sp>
        <p:nvSpPr>
          <p:cNvPr id="177" name="Google Shape;177;p28"/>
          <p:cNvSpPr txBox="1"/>
          <p:nvPr/>
        </p:nvSpPr>
        <p:spPr>
          <a:xfrm>
            <a:off x="4761653" y="3354800"/>
            <a:ext cx="1495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 Advisor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Jerris Hooker, Ph.D.</a:t>
            </a:r>
            <a:endParaRPr sz="1100"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588" y="1164650"/>
            <a:ext cx="1779773" cy="22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207" y="1199100"/>
            <a:ext cx="1624942" cy="21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4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8" name="Google Shape;478;p64"/>
          <p:cNvSpPr txBox="1"/>
          <p:nvPr>
            <p:ph type="title"/>
          </p:nvPr>
        </p:nvSpPr>
        <p:spPr>
          <a:xfrm>
            <a:off x="342906" y="342900"/>
            <a:ext cx="3511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Pugh Chart</a:t>
            </a:r>
            <a:endParaRPr/>
          </a:p>
        </p:txBody>
      </p:sp>
      <p:pic>
        <p:nvPicPr>
          <p:cNvPr id="479" name="Google Shape;47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1" y="1143802"/>
            <a:ext cx="8110171" cy="34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4"/>
          <p:cNvSpPr txBox="1"/>
          <p:nvPr>
            <p:ph idx="1" type="body"/>
          </p:nvPr>
        </p:nvSpPr>
        <p:spPr>
          <a:xfrm>
            <a:off x="2978150" y="121699"/>
            <a:ext cx="4281900" cy="111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4572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 sz="1600"/>
              <a:t>Design 1: Raspberry Pi-4 with Ubuntu (Operating System)</a:t>
            </a:r>
            <a:endParaRPr sz="16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•"/>
            </a:pPr>
            <a:r>
              <a:rPr lang="en" sz="1600"/>
              <a:t>Design 2: MSP430 microcontroller design</a:t>
            </a:r>
            <a:endParaRPr sz="16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•"/>
            </a:pPr>
            <a:r>
              <a:rPr lang="en" sz="1600"/>
              <a:t>Design 3: ARM Cortex M series based controller</a:t>
            </a:r>
            <a:endParaRPr sz="1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5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65"/>
          <p:cNvSpPr txBox="1"/>
          <p:nvPr>
            <p:ph type="title"/>
          </p:nvPr>
        </p:nvSpPr>
        <p:spPr>
          <a:xfrm>
            <a:off x="342910" y="342900"/>
            <a:ext cx="9666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AHP</a:t>
            </a:r>
            <a:endParaRPr/>
          </a:p>
        </p:txBody>
      </p:sp>
      <p:pic>
        <p:nvPicPr>
          <p:cNvPr id="487" name="Google Shape;48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750" y="342900"/>
            <a:ext cx="5947550" cy="407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9"/>
          <p:cNvSpPr txBox="1"/>
          <p:nvPr>
            <p:ph type="title"/>
          </p:nvPr>
        </p:nvSpPr>
        <p:spPr>
          <a:xfrm>
            <a:off x="628662" y="143275"/>
            <a:ext cx="6364200" cy="72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Abstract </a:t>
            </a:r>
            <a:endParaRPr/>
          </a:p>
        </p:txBody>
      </p:sp>
      <p:sp>
        <p:nvSpPr>
          <p:cNvPr id="186" name="Google Shape;186;p29"/>
          <p:cNvSpPr txBox="1"/>
          <p:nvPr/>
        </p:nvSpPr>
        <p:spPr>
          <a:xfrm>
            <a:off x="179550" y="863575"/>
            <a:ext cx="6813300" cy="3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100"/>
              <a:buChar char="●"/>
            </a:pPr>
            <a:r>
              <a:rPr b="1" lang="en" sz="2100">
                <a:solidFill>
                  <a:srgbClr val="374151"/>
                </a:solidFill>
              </a:rPr>
              <a:t>Problem</a:t>
            </a:r>
            <a:r>
              <a:rPr lang="en" sz="2100">
                <a:solidFill>
                  <a:srgbClr val="374151"/>
                </a:solidFill>
              </a:rPr>
              <a:t>- Other departments in DEVCOM struggle to access the basic functions of a Raspberry Pi-powered drone due to the lack of a proper interface.</a:t>
            </a:r>
            <a:endParaRPr sz="2100">
              <a:solidFill>
                <a:srgbClr val="37415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100"/>
              <a:buChar char="●"/>
            </a:pPr>
            <a:r>
              <a:rPr b="1" lang="en" sz="2100">
                <a:solidFill>
                  <a:srgbClr val="374151"/>
                </a:solidFill>
              </a:rPr>
              <a:t>Motivation</a:t>
            </a:r>
            <a:r>
              <a:rPr lang="en" sz="2100">
                <a:solidFill>
                  <a:srgbClr val="374151"/>
                </a:solidFill>
              </a:rPr>
              <a:t>- This initiative aims to alleviate the workload on the DEVCOM lab, while enhancing overall company productivity.</a:t>
            </a:r>
            <a:endParaRPr sz="2100">
              <a:solidFill>
                <a:srgbClr val="37415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100"/>
              <a:buChar char="●"/>
            </a:pPr>
            <a:r>
              <a:rPr b="1" lang="en" sz="2100">
                <a:solidFill>
                  <a:srgbClr val="374151"/>
                </a:solidFill>
              </a:rPr>
              <a:t>Results</a:t>
            </a:r>
            <a:r>
              <a:rPr lang="en" sz="2100">
                <a:solidFill>
                  <a:srgbClr val="374151"/>
                </a:solidFill>
              </a:rPr>
              <a:t>- Successfully created a user friendly interface that accomplishes the objectives.</a:t>
            </a:r>
            <a:endParaRPr sz="2100">
              <a:solidFill>
                <a:srgbClr val="374151"/>
              </a:solidFill>
            </a:endParaRPr>
          </a:p>
        </p:txBody>
      </p:sp>
      <p:sp>
        <p:nvSpPr>
          <p:cNvPr id="187" name="Google Shape;187;p29"/>
          <p:cNvSpPr txBox="1"/>
          <p:nvPr>
            <p:ph idx="11" type="ftr"/>
          </p:nvPr>
        </p:nvSpPr>
        <p:spPr>
          <a:xfrm>
            <a:off x="60062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 Young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634225" y="177651"/>
            <a:ext cx="6858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</a:pPr>
            <a:r>
              <a:rPr lang="en" sz="3000"/>
              <a:t>Project Objective </a:t>
            </a:r>
            <a:endParaRPr sz="3000"/>
          </a:p>
        </p:txBody>
      </p:sp>
      <p:sp>
        <p:nvSpPr>
          <p:cNvPr id="193" name="Google Shape;193;p30"/>
          <p:cNvSpPr txBox="1"/>
          <p:nvPr>
            <p:ph idx="1" type="body"/>
          </p:nvPr>
        </p:nvSpPr>
        <p:spPr>
          <a:xfrm>
            <a:off x="342900" y="850200"/>
            <a:ext cx="7043100" cy="3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313's objective is to design and develop a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user-friendly web-based interface with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multifaceted capabilities.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interface aims to facilitate: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Seamless execution of commands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Configuration of files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Retrieval of logs and data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Bluetooth and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Wifi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toggling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Remotely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toggle power </a:t>
            </a:r>
            <a:endParaRPr sz="1800">
              <a:solidFill>
                <a:schemeClr val="dk1"/>
              </a:solidFill>
              <a:highlight>
                <a:srgbClr val="F2F2F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</a:pPr>
            <a:r>
              <a:t/>
            </a:r>
            <a:endParaRPr sz="2100"/>
          </a:p>
        </p:txBody>
      </p:sp>
      <p:sp>
        <p:nvSpPr>
          <p:cNvPr id="194" name="Google Shape;194;p30"/>
          <p:cNvSpPr txBox="1"/>
          <p:nvPr>
            <p:ph idx="12" type="sldNum"/>
          </p:nvPr>
        </p:nvSpPr>
        <p:spPr>
          <a:xfrm>
            <a:off x="7724576" y="4746878"/>
            <a:ext cx="548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30"/>
          <p:cNvSpPr txBox="1"/>
          <p:nvPr>
            <p:ph idx="11" type="ftr"/>
          </p:nvPr>
        </p:nvSpPr>
        <p:spPr>
          <a:xfrm>
            <a:off x="60062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Yosuf Young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623888" y="1053704"/>
            <a:ext cx="6858000" cy="2139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Concept Generation, Concept Selection, &amp; Budget</a:t>
            </a:r>
            <a:endParaRPr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623888" y="3213497"/>
            <a:ext cx="6858000" cy="11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Anaice Soares-Concepcion</a:t>
            </a:r>
            <a:endParaRPr/>
          </a:p>
        </p:txBody>
      </p:sp>
      <p:sp>
        <p:nvSpPr>
          <p:cNvPr id="202" name="Google Shape;202;p31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>
            <p:ph type="title"/>
          </p:nvPr>
        </p:nvSpPr>
        <p:spPr>
          <a:xfrm>
            <a:off x="634225" y="177651"/>
            <a:ext cx="6858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</a:pPr>
            <a:r>
              <a:rPr lang="en" sz="3000"/>
              <a:t>Concept Generation</a:t>
            </a:r>
            <a:endParaRPr sz="3000"/>
          </a:p>
        </p:txBody>
      </p:sp>
      <p:sp>
        <p:nvSpPr>
          <p:cNvPr id="208" name="Google Shape;208;p32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Anaice Soares-Concepcion</a:t>
            </a:r>
            <a:endParaRPr/>
          </a:p>
        </p:txBody>
      </p:sp>
      <p:sp>
        <p:nvSpPr>
          <p:cNvPr id="209" name="Google Shape;209;p32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634225" y="952900"/>
            <a:ext cx="3478500" cy="341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project scope provided by sponsor was extremely broad, involved multiple elements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Created a tree analogy to fully break down the project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 broken down, we generated concepts for each individual element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600" y="906163"/>
            <a:ext cx="4543425" cy="3619500"/>
          </a:xfrm>
          <a:prstGeom prst="rect">
            <a:avLst/>
          </a:prstGeom>
          <a:noFill/>
          <a:ln cap="flat" cmpd="sng" w="12700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634225" y="177651"/>
            <a:ext cx="6858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</a:pPr>
            <a:r>
              <a:rPr lang="en" sz="3000"/>
              <a:t>Concept Selection</a:t>
            </a:r>
            <a:endParaRPr sz="3000"/>
          </a:p>
        </p:txBody>
      </p:sp>
      <p:sp>
        <p:nvSpPr>
          <p:cNvPr id="217" name="Google Shape;217;p33"/>
          <p:cNvSpPr txBox="1"/>
          <p:nvPr>
            <p:ph idx="12" type="sldNum"/>
          </p:nvPr>
        </p:nvSpPr>
        <p:spPr>
          <a:xfrm>
            <a:off x="7724576" y="4746878"/>
            <a:ext cx="5487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3"/>
          <p:cNvSpPr txBox="1"/>
          <p:nvPr/>
        </p:nvSpPr>
        <p:spPr>
          <a:xfrm>
            <a:off x="231425" y="836400"/>
            <a:ext cx="4789500" cy="3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77500" lnSpcReduction="10000"/>
          </a:bodyPr>
          <a:lstStyle/>
          <a:p>
            <a:pPr indent="-331946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100"/>
              <a:t>We evaluated our top 3 generated concepts via multiple </a:t>
            </a:r>
            <a:r>
              <a:rPr lang="en" sz="2100"/>
              <a:t>methods</a:t>
            </a:r>
            <a:endParaRPr sz="2100"/>
          </a:p>
          <a:p>
            <a:pPr indent="-331946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2100"/>
              <a:t>House of Quality </a:t>
            </a:r>
            <a:endParaRPr sz="2100"/>
          </a:p>
          <a:p>
            <a:pPr indent="-331946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2100"/>
              <a:t>Pugh Chart</a:t>
            </a:r>
            <a:endParaRPr sz="2100"/>
          </a:p>
          <a:p>
            <a:pPr indent="-331946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2100"/>
              <a:t>AHP Chart</a:t>
            </a:r>
            <a:endParaRPr sz="2100"/>
          </a:p>
          <a:p>
            <a:pPr indent="-33194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100"/>
              <a:t>Also considered requirements provided by our sponsor</a:t>
            </a:r>
            <a:endParaRPr sz="2100">
              <a:solidFill>
                <a:srgbClr val="000000"/>
              </a:solidFill>
            </a:endParaRPr>
          </a:p>
          <a:p>
            <a:pPr indent="-33194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b="1" lang="en" sz="2100"/>
              <a:t>Final selected concept: </a:t>
            </a:r>
            <a:endParaRPr b="1" sz="2100"/>
          </a:p>
          <a:p>
            <a:pPr indent="-331946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2100">
                <a:solidFill>
                  <a:schemeClr val="dk1"/>
                </a:solidFill>
              </a:rPr>
              <a:t>Utilize Python/Django for web framework</a:t>
            </a:r>
            <a:endParaRPr sz="2100">
              <a:solidFill>
                <a:schemeClr val="dk1"/>
              </a:solidFill>
            </a:endParaRPr>
          </a:p>
          <a:p>
            <a:pPr indent="-331946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2100">
                <a:solidFill>
                  <a:schemeClr val="dk1"/>
                </a:solidFill>
              </a:rPr>
              <a:t>hosted on a Raspberry Pi 4, for ROS2 (Robot Operating System) drone system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</a:endParaRPr>
          </a:p>
        </p:txBody>
      </p:sp>
      <p:pic>
        <p:nvPicPr>
          <p:cNvPr descr="A black text on a white background&#10;&#10;Description automatically generated" id="219" name="Google Shape;2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3999" y="606000"/>
            <a:ext cx="3228424" cy="1017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close-up of a green circuit board&#10;&#10;Description automatically generated" id="220" name="Google Shape;22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775" y="2908250"/>
            <a:ext cx="1582900" cy="1582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0" y="1712613"/>
            <a:ext cx="3316026" cy="1106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2" name="Google Shape;222;p33"/>
          <p:cNvSpPr txBox="1"/>
          <p:nvPr>
            <p:ph idx="11" type="ftr"/>
          </p:nvPr>
        </p:nvSpPr>
        <p:spPr>
          <a:xfrm>
            <a:off x="4787092" y="4760822"/>
            <a:ext cx="1914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Anaice Soares-Concepcion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rnet with Logo">
  <a:themeElements>
    <a:clrScheme name="College of Engineering Colors">
      <a:dk1>
        <a:srgbClr val="000000"/>
      </a:dk1>
      <a:lt1>
        <a:srgbClr val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